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6" r:id="rId4"/>
    <p:sldId id="292" r:id="rId5"/>
    <p:sldId id="285" r:id="rId6"/>
    <p:sldId id="287" r:id="rId7"/>
    <p:sldId id="283" r:id="rId8"/>
    <p:sldId id="300" r:id="rId9"/>
    <p:sldId id="301" r:id="rId10"/>
    <p:sldId id="299" r:id="rId11"/>
    <p:sldId id="302" r:id="rId12"/>
    <p:sldId id="303" r:id="rId13"/>
    <p:sldId id="286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23DA6"/>
    <a:srgbClr val="1921BF"/>
    <a:srgbClr val="4022F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9108" autoAdjust="0"/>
  </p:normalViewPr>
  <p:slideViewPr>
    <p:cSldViewPr>
      <p:cViewPr>
        <p:scale>
          <a:sx n="107" d="100"/>
          <a:sy n="107" d="100"/>
        </p:scale>
        <p:origin x="-1722" y="-72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>
                <a:latin typeface="+mn-lt"/>
              </a:defRPr>
            </a:lvl1pPr>
          </a:lstStyle>
          <a:p>
            <a:pPr>
              <a:defRPr/>
            </a:pPr>
            <a:fld id="{36CD2732-DA97-49C1-9413-C50E72C937B1}" type="datetimeFigureOut">
              <a:rPr lang="ru-RU"/>
              <a:pPr>
                <a:defRPr/>
              </a:pPr>
              <a:t>27.01.2022</a:t>
            </a:fld>
            <a:endParaRPr lang="ru-RU">
              <a:latin typeface="Trebuchet MS" pitchFamily="34" charset="0"/>
            </a:endParaRPr>
          </a:p>
        </p:txBody>
      </p:sp>
      <p:sp>
        <p:nvSpPr>
          <p:cNvPr id="19460" name="Образ слайда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Заметки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noProof="0" smtClean="0"/>
              <a:t>Образец текста</a:t>
            </a:r>
          </a:p>
          <a:p>
            <a:pPr lvl="1"/>
            <a:r>
              <a:rPr lang="ru-RU" altLang="zh-CN" noProof="0" smtClean="0"/>
              <a:t>Второй уровень</a:t>
            </a:r>
          </a:p>
          <a:p>
            <a:pPr lvl="2"/>
            <a:r>
              <a:rPr lang="ru-RU" altLang="zh-CN" noProof="0" smtClean="0"/>
              <a:t>Третий уровень</a:t>
            </a:r>
          </a:p>
          <a:p>
            <a:pPr lvl="3"/>
            <a:r>
              <a:rPr lang="ru-RU" altLang="zh-CN" noProof="0" smtClean="0"/>
              <a:t>Четвертый уровень</a:t>
            </a:r>
          </a:p>
          <a:p>
            <a:pPr lvl="4"/>
            <a:r>
              <a:rPr lang="ru-RU" altLang="zh-CN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BFD103-07AE-490D-BDAD-6D8AE869021A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4085520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мещающий образ слайда 1"/>
          <p:cNvSpPr>
            <a:spLocks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483" name="Замещающий текст 2"/>
          <p:cNvSpPr>
            <a:spLocks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Приветствие, тема встречи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9" name="Заметки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altLang="zh-CN" smtClean="0"/>
              <a:t>Представляю вашему вниманию несколько развивающих и полезных сайтов как для детей, так и для взрослых</a:t>
            </a:r>
          </a:p>
          <a:p>
            <a:pPr eaLnBrk="1" hangingPunct="1"/>
            <a:r>
              <a:rPr lang="ru-RU" altLang="zh-CN" smtClean="0"/>
              <a:t>1.Придумать со своими детьми и их друзьями развивающие праздники, стенгазеты и различные обучающие активности вам поможет сайт «Почемучка». На этом сайте много конкурсов для родителей и детей, есть своя библиотека, музыка и мультфильмы. В разделе «Мамин клуб» все желающие мамы могут поделиться своими поделками и идеями. Есть и свой форум для животрепещущих тем.</a:t>
            </a:r>
          </a:p>
          <a:p>
            <a:pPr eaLnBrk="1" hangingPunct="1"/>
            <a:r>
              <a:rPr lang="ru-RU" altLang="zh-CN" smtClean="0"/>
              <a:t>2. Сайт «Развитие ребёнка»- прекрасный помощник в интернет-пространстве для детей и родителей. Команда профессиональных педагогов и психологов не устает радовать нас обзорами развивающих игрушек и книг, рекомендациями дидактических пособий, а так же описаниями упражнений, которые доступны для выполнения не только в домашних условиях, но и за пределами дома. На сайте много развивающих карточек и раскрасок для распечатывания.</a:t>
            </a:r>
          </a:p>
          <a:p>
            <a:pPr eaLnBrk="1" hangingPunct="1"/>
            <a:r>
              <a:rPr lang="ru-RU" altLang="zh-CN" smtClean="0"/>
              <a:t>3. Портал «Чудо Юдо»- настоящий клад развивающих материалов на любой вкус. Кроссворды и ребусы, лабиринты и прописи, скороговорки и аудиосказки, поделки и пазлы для малышей- каждый родитель найдет, чем заняться ребёнку любого возраста! Сайт изобилует материалами для распечатывания и описаниями различных оффлайн-активностей. Даже если вы не будете пользоваться никаким другим сайтом для своего ребёнка, вы обеспечите деятельность для домашних занятий на несколько лет вперед, потому что задания сайта растут вместе с ребёнком.  </a:t>
            </a:r>
          </a:p>
          <a:p>
            <a:pPr eaLnBrk="1" hangingPunct="1"/>
            <a:r>
              <a:rPr lang="ru-RU" altLang="zh-CN" smtClean="0"/>
              <a:t>4. Развитие детей- максимально лаконичное и понятное название для сайта, на котором есть все необходимое неутомимому родителю. Сайт полон конкретных практических рецептов: как научить перессказывать текст, научить вырезать ножницами, писать цифры, организовывать весёлый день рождения и многое другое. Статьи в большинстве своём живые, написанные от души, а не для поисковых роботов.</a:t>
            </a:r>
          </a:p>
        </p:txBody>
      </p:sp>
      <p:sp>
        <p:nvSpPr>
          <p:cNvPr id="297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791E272-BC97-4559-B6F8-3413E31E5068}" type="slidenum">
              <a:rPr lang="ru-RU" altLang="zh-CN" smtClean="0">
                <a:latin typeface="Trebuchet MS" pitchFamily="34" charset="0"/>
              </a:rPr>
              <a:pPr eaLnBrk="1" hangingPunct="1"/>
              <a:t>11</a:t>
            </a:fld>
            <a:endParaRPr lang="ru-RU" altLang="zh-CN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0723" name="Заметки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altLang="zh-CN" smtClean="0"/>
              <a:t>5. «Играемся»- еще один сайт с обучающими бесплатными играми для детей. Игры разбиты на категории: на внимание и память, на логику и мышление, загадки и ребусы, пазлы, для малышей и другие. </a:t>
            </a:r>
          </a:p>
          <a:p>
            <a:pPr eaLnBrk="1" hangingPunct="1"/>
            <a:r>
              <a:rPr lang="ru-RU" altLang="zh-CN" smtClean="0"/>
              <a:t>6. На сайте «по складам» собраны уникальные игры на обучение детей чтению. Соединяя буквы, склады и слоги, дети сами не замечают, как начинают разбираться в принципах составления и чтения слов.</a:t>
            </a:r>
          </a:p>
          <a:p>
            <a:pPr eaLnBrk="1" hangingPunct="1"/>
            <a:r>
              <a:rPr lang="ru-RU" altLang="zh-CN" smtClean="0"/>
              <a:t>7. «Электронные презентации»</a:t>
            </a:r>
          </a:p>
          <a:p>
            <a:pPr eaLnBrk="1" hangingPunct="1"/>
            <a:r>
              <a:rPr lang="ru-RU" altLang="zh-CN" smtClean="0"/>
              <a:t>Презентации высочайшого методического качества представлены во всем многообразии тем, которое только можно себе представить: еда, улица, история, музыкальные инструменты, животные и многое другое. Если ваш ребенок тянется к компьютеру, но еще мал для самостоятельных занятий- открывайте презентацию и начинайте вести короткие, понятные ребёнку рассказы о каждом слайде. Вот увидите, ребенок полюбит эти учебные разговоры не меньше чтения книг.</a:t>
            </a:r>
          </a:p>
          <a:p>
            <a:pPr eaLnBrk="1" hangingPunct="1"/>
            <a:r>
              <a:rPr lang="ru-RU" altLang="zh-CN" smtClean="0"/>
              <a:t>8. Сайт </a:t>
            </a:r>
            <a:r>
              <a:rPr lang="en-US" altLang="ru-RU" smtClean="0"/>
              <a:t>IQsha.ru </a:t>
            </a:r>
            <a:r>
              <a:rPr lang="ru-RU" altLang="zh-CN" smtClean="0"/>
              <a:t>позаботится о всестороннем развитии ребенка. На нем более 29 000 развивающих онлайн заданий и упражнений по логике, математике, чтению, английскому, окружающему миру. Все игры и задания направлены на гармоничное развитие левого и правого полушарий мозга. Сайт безопасен- нет рекламы и внешних ссылок. Домашние задания, распечатки, квесты, обучающие мультфильмы, удобная статистика для отслеживания прогресса занятий.</a:t>
            </a:r>
          </a:p>
          <a:p>
            <a:pPr eaLnBrk="1" hangingPunct="1"/>
            <a:r>
              <a:rPr lang="ru-RU" altLang="en-US" smtClean="0"/>
              <a:t>Ссылки на сайты https://pochemu4ka.ru/</a:t>
            </a:r>
          </a:p>
          <a:p>
            <a:pPr eaLnBrk="1" hangingPunct="1"/>
            <a:r>
              <a:rPr lang="ru-RU" altLang="en-US" smtClean="0"/>
              <a:t>https://childdevelop.ru/</a:t>
            </a:r>
          </a:p>
          <a:p>
            <a:pPr eaLnBrk="1" hangingPunct="1"/>
            <a:r>
              <a:rPr lang="ru-RU" altLang="en-US" smtClean="0"/>
              <a:t>https://chudo-udo.info/</a:t>
            </a:r>
          </a:p>
          <a:p>
            <a:pPr eaLnBrk="1" hangingPunct="1"/>
            <a:r>
              <a:rPr lang="ru-RU" altLang="en-US" smtClean="0"/>
              <a:t>http://www.razvitierebenka.com/</a:t>
            </a:r>
          </a:p>
          <a:p>
            <a:pPr eaLnBrk="1" hangingPunct="1"/>
            <a:r>
              <a:rPr lang="ru-RU" altLang="en-US" smtClean="0"/>
              <a:t>https://www.igraemsa.ru/</a:t>
            </a:r>
          </a:p>
          <a:p>
            <a:pPr eaLnBrk="1" hangingPunct="1"/>
            <a:r>
              <a:rPr lang="ru-RU" altLang="en-US" smtClean="0"/>
              <a:t>https://poskladam.ru/mozaik/</a:t>
            </a:r>
          </a:p>
          <a:p>
            <a:pPr eaLnBrk="1" hangingPunct="1"/>
            <a:r>
              <a:rPr lang="ru-RU" altLang="en-US" smtClean="0"/>
              <a:t>https://viki.rdf.ru/</a:t>
            </a:r>
          </a:p>
          <a:p>
            <a:pPr eaLnBrk="1" hangingPunct="1"/>
            <a:r>
              <a:rPr lang="ru-RU" altLang="en-US" smtClean="0"/>
              <a:t>https://iqsha.ru/</a:t>
            </a:r>
          </a:p>
          <a:p>
            <a:pPr eaLnBrk="1" hangingPunct="1"/>
            <a:endParaRPr lang="ru-RU" altLang="zh-CN" smtClean="0"/>
          </a:p>
        </p:txBody>
      </p:sp>
      <p:sp>
        <p:nvSpPr>
          <p:cNvPr id="3072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5F05EDE-9F81-4364-9589-F91CC3B19A01}" type="slidenum">
              <a:rPr lang="ru-RU" altLang="zh-CN" smtClean="0">
                <a:latin typeface="Trebuchet MS" pitchFamily="34" charset="0"/>
              </a:rPr>
              <a:pPr eaLnBrk="1" hangingPunct="1"/>
              <a:t>12</a:t>
            </a:fld>
            <a:endParaRPr lang="ru-RU" altLang="zh-CN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мещающий образ слайда 1"/>
          <p:cNvSpPr>
            <a:spLocks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7" name="Замещающий текст 2"/>
          <p:cNvSpPr>
            <a:spLocks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подведение итогов.</a:t>
            </a:r>
          </a:p>
          <a:p>
            <a:pPr eaLnBrk="1" hangingPunct="1"/>
            <a:r>
              <a:rPr lang="ru-RU" altLang="en-US" smtClean="0"/>
              <a:t>Гаджеты - неотъемлемая часть жизни современного человека, но пользоваться ими нужно разумно. Все в наших руках!</a:t>
            </a:r>
          </a:p>
          <a:p>
            <a:pPr eaLnBrk="1" hangingPunct="1"/>
            <a:endParaRPr lang="ru-RU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мещающий образ слайда 1"/>
          <p:cNvSpPr>
            <a:spLocks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2771" name="Замещающий текст 2"/>
          <p:cNvSpPr>
            <a:spLocks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мещающий образ слайда 1"/>
          <p:cNvSpPr>
            <a:spLocks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7" name="Замещающий текст 2"/>
          <p:cNvSpPr>
            <a:spLocks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>
              <a:lnSpc>
                <a:spcPct val="115000"/>
              </a:lnSpc>
            </a:pPr>
            <a:r>
              <a:rPr lang="ru-RU" altLang="zh-CN" smtClean="0">
                <a:latin typeface="Times New Roman" pitchFamily="18" charset="0"/>
                <a:cs typeface="Times New Roman" pitchFamily="18" charset="0"/>
              </a:rPr>
              <a:t>В современном мире, где электронные технологии развиваются стремительными темпами, получили своё развитие гаджеты. К гаджетам можно отнести смартфон, планшет, электронные книги, цифровой фотоапарат и т.д. Большинство из гаджетов конечно же вызывают интерес у дошкольников. Детей XXI века невозможно представить без электронных гаджетов и Интернета.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zh-CN" smtClean="0">
                <a:latin typeface="Times New Roman" pitchFamily="18" charset="0"/>
                <a:cs typeface="Times New Roman" pitchFamily="18" charset="0"/>
              </a:rPr>
              <a:t>Смартфон, планшет, нетбук – неиссякаемый источник удовольствия для детей и предмет беспокойства наших родителей. Напишите в чате, какие гаджеты использует ваш ребенок и как часто?</a:t>
            </a:r>
          </a:p>
          <a:p>
            <a:pPr algn="just" eaLnBrk="1" hangingPunct="1">
              <a:lnSpc>
                <a:spcPct val="115000"/>
              </a:lnSpc>
            </a:pPr>
            <a:endParaRPr lang="ru-RU" altLang="zh-CN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en-US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мещающий образ слайда 1"/>
          <p:cNvSpPr>
            <a:spLocks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1" name="Замещающий текст 2"/>
          <p:cNvSpPr>
            <a:spLocks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altLang="zh-CN" smtClean="0">
                <a:solidFill>
                  <a:srgbClr val="323DA6"/>
                </a:solidFill>
                <a:latin typeface="Times New Roman" pitchFamily="18" charset="0"/>
              </a:rPr>
              <a:t>Очень важно понять, что гаджеты несут и позитивную, и негативную окраску. Сегодня трудно представить ребенка без каких-то телефонных и компьютерных аппаратов, и в три года он с ними, и в четыре-пять.</a:t>
            </a:r>
            <a:r>
              <a:rPr lang="ru-RU" altLang="zh-CN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ru-RU" altLang="zh-CN" smtClean="0">
              <a:latin typeface="Times New Roman" pitchFamily="18" charset="0"/>
            </a:endParaRPr>
          </a:p>
          <a:p>
            <a:pPr eaLnBrk="1" hangingPunct="1"/>
            <a:r>
              <a:rPr lang="ru-RU" altLang="en-US" smtClean="0">
                <a:latin typeface="Times New Roman" pitchFamily="18" charset="0"/>
              </a:rPr>
              <a:t>Нами было опрошено 80 родителей детей 4- 6 лет и мы получили следующие результаты:</a:t>
            </a:r>
          </a:p>
          <a:p>
            <a:pPr eaLnBrk="1" hangingPunct="1"/>
            <a:r>
              <a:rPr lang="ru-RU" altLang="en-US" smtClean="0">
                <a:latin typeface="Times New Roman" pitchFamily="18" charset="0"/>
              </a:rPr>
              <a:t> 75% детей опрошенных родителей чаще всего используют телефон; время проведенное за гаджетами - 41% в среднем за день 30-60 мин., 32% - 1-2 часа в день, 22%  до 30 минут, 5% больше 2-х часов. цель использования ребенком гаджета - большинство ответов это просмотр мультиков, игры- развлечения; (одинаково - просмотр видео-роликов и развивающие игры);</a:t>
            </a:r>
          </a:p>
          <a:p>
            <a:pPr eaLnBrk="1" hangingPunct="1"/>
            <a:r>
              <a:rPr lang="ru-RU" altLang="en-US" smtClean="0">
                <a:latin typeface="Times New Roman" pitchFamily="18" charset="0"/>
              </a:rPr>
              <a:t>Если дошкольник так много времени проводит за гаджетами, то давайте разберемся какой вред от этого может быть. Об этом подробнее расскажет моя коллега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defRPr/>
            </a:pPr>
            <a:r>
              <a:rPr lang="ru-RU" noProof="1" smtClean="0"/>
              <a:t>Гаджеты негативно влияют на детскую психику</a:t>
            </a:r>
          </a:p>
          <a:p>
            <a:pPr eaLnBrk="1" fontAlgn="auto" hangingPunct="1">
              <a:defRPr/>
            </a:pPr>
            <a:r>
              <a:rPr lang="ru-RU" noProof="1" smtClean="0"/>
              <a:t>Проблеме влияния современных гаджетов на детей стали уделять больше времени. Целые научно-исследовательские институты, психологи и педагоги стараются выявить неблагоприятные последствия таких увлечений. В ходе изучения вопроса, ученые составили список с основными побочными </a:t>
            </a:r>
            <a:r>
              <a:rPr lang="ru-RU" u="sng" noProof="1" smtClean="0"/>
              <a:t>явлениями</a:t>
            </a:r>
            <a:r>
              <a:rPr lang="ru-RU" noProof="1" smtClean="0"/>
              <a:t>:</a:t>
            </a:r>
          </a:p>
          <a:p>
            <a:pPr eaLnBrk="1" fontAlgn="auto" hangingPunct="1">
              <a:defRPr/>
            </a:pPr>
            <a:r>
              <a:rPr lang="ru-RU" noProof="1" smtClean="0"/>
              <a:t>• Довольно сильные нервные расстройства. Могут сопровождаться нервными тиками, нарушением речи, заиканием и «проглатыванием слов».</a:t>
            </a:r>
          </a:p>
          <a:p>
            <a:pPr eaLnBrk="1" fontAlgn="auto" hangingPunct="1">
              <a:defRPr/>
            </a:pPr>
            <a:r>
              <a:rPr lang="ru-RU" noProof="1" smtClean="0"/>
              <a:t>• Нарушение психики в целом. Как правило, это агрессия во всех ее проявлениях. Она может проявляться в тот момент, когда вы пытаетесь забрать у ребенка гаджет, а может и в любых других обстоятельствах. Бывает, для того, что бы сорваться, малышу достаточно просто сделать что-то не так, как он задумал. Бывает, что дети пытаются физически напасть на родителей (с кулаками или предметами).</a:t>
            </a:r>
          </a:p>
          <a:p>
            <a:pPr eaLnBrk="1" fontAlgn="auto" hangingPunct="1">
              <a:defRPr/>
            </a:pPr>
            <a:r>
              <a:rPr lang="ru-RU" noProof="1" smtClean="0"/>
              <a:t>• Из-за нарушений психики пропадает нормальный сон. Частые кошмары, бессонница, «разбитое» состояние по утрам – первый признак зависимости.</a:t>
            </a:r>
          </a:p>
          <a:p>
            <a:pPr eaLnBrk="1" fontAlgn="auto" hangingPunct="1">
              <a:defRPr/>
            </a:pPr>
            <a:r>
              <a:rPr lang="ru-RU" noProof="1" smtClean="0"/>
              <a:t>• Сбивается процесс приема пищи. Это случается в том случае, когда ваше чадо привыкло питаться с постоянно включенным планшетом (компьютером, телефоном, по которому идет что-то интересное. Конечно, современным мамам так проще накормить ребенка, но именно в такой момент дети не чувствуют вкуса пищи. Они даже не до конца понимают чувство голода или сытости.</a:t>
            </a:r>
          </a:p>
          <a:p>
            <a:pPr eaLnBrk="1" fontAlgn="auto" hangingPunct="1">
              <a:defRPr/>
            </a:pPr>
            <a:r>
              <a:rPr lang="ru-RU" noProof="1" smtClean="0"/>
              <a:t>• Проблемы в школе. Ученые заметили, что зависимость от современных устройств оказывает пагубное влияние на успехи в школе.</a:t>
            </a:r>
          </a:p>
          <a:p>
            <a:pPr eaLnBrk="1" fontAlgn="auto" hangingPunct="1">
              <a:defRPr/>
            </a:pPr>
            <a:r>
              <a:rPr lang="ru-RU" noProof="1" smtClean="0"/>
              <a:t>• Появление стойкой зависимости. Это с родни наркомании и алкоголизму. Родителям достаточно несколько раз оставить ребенка с планшетом или компьютером на неограниченное время, и возникает замкнутый круг. Ребенок все чаще просит устройство, а взрослые все чаще получают свободное время (пока их чадо занято);</a:t>
            </a:r>
          </a:p>
          <a:p>
            <a:pPr eaLnBrk="1" fontAlgn="auto" hangingPunct="1">
              <a:defRPr/>
            </a:pPr>
            <a:r>
              <a:rPr lang="ru-RU" noProof="1" smtClean="0"/>
              <a:t>Особенно опасно длительное сидение за гаджетами для детского здоровья.</a:t>
            </a:r>
            <a:endParaRPr lang="ru-RU" noProof="1"/>
          </a:p>
        </p:txBody>
      </p:sp>
      <p:sp>
        <p:nvSpPr>
          <p:cNvPr id="2355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B6EEEA6-D5B2-4E4D-8A21-F8EDD3C1CBD7}" type="slidenum">
              <a:rPr lang="ru-RU" altLang="zh-CN" smtClean="0"/>
              <a:pPr eaLnBrk="1" hangingPunct="1"/>
              <a:t>4</a:t>
            </a:fld>
            <a:endParaRPr lang="ru-RU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9" name="Заметки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altLang="zh-CN" smtClean="0"/>
              <a:t>Негативное воздействие на физическое развитие и здоровье. </a:t>
            </a:r>
          </a:p>
          <a:p>
            <a:pPr eaLnBrk="1" hangingPunct="1"/>
            <a:r>
              <a:rPr lang="ru-RU" altLang="zh-CN" smtClean="0"/>
              <a:t>Этот аспект влияния гаджетов на детей стоит рассмотреть подробнее. Если ребенок излишне увлечен планшетом или ноутбуком, то может пострадать:</a:t>
            </a:r>
          </a:p>
          <a:p>
            <a:pPr eaLnBrk="1" hangingPunct="1"/>
            <a:r>
              <a:rPr lang="ru-RU" altLang="zh-CN" smtClean="0"/>
              <a:t>- зрение – если малыш проводит за монитором больше получаса в день, есть риск, что через шесть месяцев острота его зрения значительно снизится, ведь детские глаза испытывают огромную нагрузку;</a:t>
            </a:r>
          </a:p>
          <a:p>
            <a:pPr eaLnBrk="1" hangingPunct="1"/>
            <a:r>
              <a:rPr lang="ru-RU" altLang="zh-CN" smtClean="0"/>
              <a:t>- осанка – дети за компьютером часто сутулятся, что чревато искривлением позвоночника и многочисленными трудностями с осанкой в будущем;</a:t>
            </a:r>
          </a:p>
          <a:p>
            <a:pPr eaLnBrk="1" hangingPunct="1"/>
            <a:r>
              <a:rPr lang="ru-RU" altLang="zh-CN" smtClean="0"/>
              <a:t>- головной мозг – от длительного нахождения в одной позе может нарушиться циркуляция крови в конечностях, внутренних органах, страдает, в том числе, и головной мозг, что крайне негативно сказывается на интеллекте ребенка, чревато снижением концентрации внимания и памяти.</a:t>
            </a:r>
          </a:p>
        </p:txBody>
      </p:sp>
      <p:sp>
        <p:nvSpPr>
          <p:cNvPr id="2458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07203B3-BD21-47C8-9D7D-5BD41A27E5B1}" type="slidenum">
              <a:rPr lang="ru-RU" altLang="zh-CN" smtClean="0">
                <a:latin typeface="Trebuchet MS" pitchFamily="34" charset="0"/>
              </a:rPr>
              <a:pPr eaLnBrk="1" hangingPunct="1"/>
              <a:t>5</a:t>
            </a:fld>
            <a:endParaRPr lang="ru-RU" altLang="zh-CN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3" name="Заметки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altLang="zh-CN" smtClean="0"/>
              <a:t>Соблюдать санитарные нормы занятия за компьютером:</a:t>
            </a:r>
          </a:p>
          <a:p>
            <a:pPr eaLnBrk="1" hangingPunct="1"/>
            <a:r>
              <a:rPr lang="ru-RU" altLang="zh-CN" smtClean="0"/>
              <a:t>25 мин – для детей 5–6 лет,</a:t>
            </a:r>
          </a:p>
          <a:p>
            <a:pPr eaLnBrk="1" hangingPunct="1"/>
            <a:r>
              <a:rPr lang="ru-RU" altLang="zh-CN" smtClean="0"/>
              <a:t>30 мин – для детей 6–7 лет.</a:t>
            </a:r>
          </a:p>
          <a:p>
            <a:pPr eaLnBrk="1" hangingPunct="1"/>
            <a:r>
              <a:rPr lang="ru-RU" altLang="zh-CN" smtClean="0"/>
              <a:t>Родители, вручающие гаджет своему ребёнку, должны при этом отдавать себе отчёт, что строгий контроль над временем игры ребёнка с гаджетом необходим.</a:t>
            </a:r>
          </a:p>
          <a:p>
            <a:pPr eaLnBrk="1" hangingPunct="1"/>
            <a:r>
              <a:rPr lang="ru-RU" altLang="zh-CN" smtClean="0"/>
              <a:t> Не желательно знакомить с гаджетами детей до двух лет. Важно</a:t>
            </a:r>
            <a:br>
              <a:rPr lang="ru-RU" altLang="zh-CN" smtClean="0"/>
            </a:br>
            <a:r>
              <a:rPr lang="ru-RU" altLang="zh-CN" smtClean="0"/>
              <a:t>— максимально продлить период </a:t>
            </a:r>
            <a:r>
              <a:rPr lang="ru-RU" altLang="zh-CN" u="sng" smtClean="0"/>
              <a:t>«нецифровой игры».</a:t>
            </a:r>
            <a:r>
              <a:rPr lang="ru-RU" altLang="zh-CN" smtClean="0"/>
              <a:t> Ученые считают его</a:t>
            </a:r>
            <a:br>
              <a:rPr lang="ru-RU" altLang="zh-CN" smtClean="0"/>
            </a:br>
            <a:r>
              <a:rPr lang="ru-RU" altLang="zh-CN" smtClean="0"/>
              <a:t>очень важным, столь же, как и умения сидеть, ходить, говорить и т.п. В первые два года жизни ребенка его мозг увеличивается в 3 раза. А к росту побуждает именно воздействие внешних стимулов, и это должны быть реальные предметы, взаимодействие с родителями. </a:t>
            </a:r>
          </a:p>
          <a:p>
            <a:pPr eaLnBrk="1" hangingPunct="1"/>
            <a:r>
              <a:rPr lang="ru-RU" altLang="zh-CN" smtClean="0"/>
              <a:t>За пару часов до сна вообще выключать и убирать все гаджеты подальше. Давать детям играть в гаджеты перед сном не рекомендуется, так как ребенок может перевозбудиться и от этого плохо спать или не заснуть вовсе. А можно просто, незаметно убирать планшет с поля видимости. Как говорится с глаз долой из сердца вон! </a:t>
            </a:r>
          </a:p>
          <a:p>
            <a:pPr eaLnBrk="1" hangingPunct="1"/>
            <a:r>
              <a:rPr lang="ru-RU" altLang="zh-CN" smtClean="0"/>
              <a:t> Прямой и категорический запрет – самое простое и самое безрезультатное решение, приводящее к конфликту между ребенком и родителем и усугублению проблемы. Разумный подход – это научить ребенка правильно относиться к компьютеру и интернету, позволить ребенку пользоваться компьютером, но под родительским контролем и с ограничением времени.</a:t>
            </a:r>
          </a:p>
          <a:p>
            <a:pPr eaLnBrk="1" hangingPunct="1"/>
            <a:endParaRPr lang="ru-RU" altLang="zh-CN" smtClean="0"/>
          </a:p>
          <a:p>
            <a:pPr eaLnBrk="1" hangingPunct="1"/>
            <a:endParaRPr lang="ru-RU" altLang="zh-CN" smtClean="0"/>
          </a:p>
        </p:txBody>
      </p:sp>
      <p:sp>
        <p:nvSpPr>
          <p:cNvPr id="2560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F543789-E7EA-4278-934D-DE5D721E93A1}" type="slidenum">
              <a:rPr lang="ru-RU" altLang="zh-CN" smtClean="0">
                <a:latin typeface="Trebuchet MS" pitchFamily="34" charset="0"/>
              </a:rPr>
              <a:pPr eaLnBrk="1" hangingPunct="1"/>
              <a:t>7</a:t>
            </a:fld>
            <a:endParaRPr lang="ru-RU" altLang="zh-CN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мещающий образ слайда 1"/>
          <p:cNvSpPr>
            <a:spLocks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6627" name="Замещающий текст 2"/>
          <p:cNvSpPr>
            <a:spLocks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ru-RU" altLang="ru-RU" noProof="1" smtClean="0">
                <a:solidFill>
                  <a:srgbClr val="000000"/>
                </a:solidFill>
                <a:latin typeface="Arial" pitchFamily="34" charset="0"/>
              </a:rPr>
              <a:t>.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 не попробуешь не узнаешь. Пройдите тестовые занятия, познакомьтесь с тренерами и преподавателями, выберите те, которые по душе. </a:t>
            </a:r>
            <a:endParaRPr lang="ru-RU" altLang="ru-RU" noProof="1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3.Вместе размышляйте, кем он хочет быть, помогайте создать устойчивый образ будущего;</a:t>
            </a:r>
          </a:p>
          <a:p>
            <a:pPr eaLnBrk="1" hangingPunct="1">
              <a:buFontTx/>
              <a:buChar char="•"/>
            </a:pPr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Разбирайте на примерах причинно-следственные связи:</a:t>
            </a:r>
          </a:p>
          <a:p>
            <a:pPr eaLnBrk="1" hangingPunct="1">
              <a:buFontTx/>
              <a:buChar char="•"/>
            </a:pPr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Например, когда он будет великим спортсменом, музыкантом или актером, навряд ли это про то, что в будущем он также будет сидеть уткнувшись в гаджет…</a:t>
            </a:r>
          </a:p>
          <a:p>
            <a:pPr eaLnBrk="1" hangingPunct="1">
              <a:buFontTx/>
              <a:buChar char="•"/>
            </a:pPr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Какие последствия будут если неправильно питаться?</a:t>
            </a:r>
          </a:p>
          <a:p>
            <a:pPr eaLnBrk="1" hangingPunct="1">
              <a:buFontTx/>
              <a:buChar char="•"/>
            </a:pPr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Что будет,  если выполнять домашние задания ежедневно?</a:t>
            </a:r>
          </a:p>
          <a:p>
            <a:pPr eaLnBrk="1" hangingPunct="1">
              <a:buFontTx/>
              <a:buChar char="•"/>
            </a:pPr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Что будет если не выполнять?</a:t>
            </a:r>
          </a:p>
          <a:p>
            <a:pPr eaLnBrk="1" hangingPunct="1">
              <a:buFontTx/>
              <a:buChar char="•"/>
            </a:pPr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Насколько проще сделать дело сразу, чем откладывать на потом?</a:t>
            </a:r>
          </a:p>
          <a:p>
            <a:pPr eaLnBrk="1" hangingPunct="1">
              <a:buFontTx/>
              <a:buChar char="•"/>
            </a:pPr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Какие будут последствия, если пропускать занятия и т.д. </a:t>
            </a:r>
          </a:p>
          <a:p>
            <a:pPr eaLnBrk="1" hangingPunct="1"/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4. 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Очень часто мы только отстаиваем свою позицию и имеем намерение во чтобы то не стало быть правым. Измените свою стратегию, примите решения слушать и понять своего ребенка.  Дайте ему почувствовать себя понятым. И тогда и только тогда, у вас есть шанс разговаривать с ним на одном языке.</a:t>
            </a:r>
          </a:p>
          <a:p>
            <a:pPr eaLnBrk="1" hangingPunct="1"/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 </a:t>
            </a:r>
          </a:p>
          <a:p>
            <a:pPr eaLnBrk="1" hangingPunct="1"/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Умение слушать, пожалуй один из тех навыков, который стоит прежде всего развивать, ведь через отношения мы получаем все, что имеем в жизни.</a:t>
            </a:r>
          </a:p>
          <a:p>
            <a:pPr eaLnBrk="1" hangingPunct="1"/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 </a:t>
            </a:r>
          </a:p>
          <a:p>
            <a:pPr eaLnBrk="1" hangingPunct="1"/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Прежде всего стоит осознать, что решение, это первопричина. </a:t>
            </a:r>
          </a:p>
          <a:p>
            <a:pPr eaLnBrk="1" hangingPunct="1"/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И тогда, можно принять решение безусловно слушать своего ребенка. </a:t>
            </a:r>
          </a:p>
          <a:p>
            <a:pPr eaLnBrk="1" hangingPunct="1"/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Слушать с намерением понять.</a:t>
            </a:r>
          </a:p>
          <a:p>
            <a:pPr eaLnBrk="1" hangingPunct="1"/>
            <a:r>
              <a:rPr lang="ru-RU" altLang="ru-RU" noProof="1" smtClean="0">
                <a:latin typeface="Times New Roman" pitchFamily="18" charset="0"/>
              </a:rPr>
              <a:t>5.</a:t>
            </a:r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 - примите решение слушать;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- откажитесь от намерения менять ребенка;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- предположите опыт своего ребенка вслух;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- получите подтверждение того, что он </a:t>
            </a:r>
            <a:r>
              <a:rPr lang="ru-RU" altLang="ru-RU" b="1" noProof="1" smtClean="0">
                <a:solidFill>
                  <a:srgbClr val="000000"/>
                </a:solidFill>
                <a:latin typeface="Times New Roman" pitchFamily="18" charset="0"/>
              </a:rPr>
              <a:t>ПОНЯТ</a:t>
            </a:r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, ответ “</a:t>
            </a:r>
            <a:r>
              <a:rPr lang="ru-RU" altLang="ru-RU" b="1" noProof="1" smtClean="0">
                <a:solidFill>
                  <a:srgbClr val="000000"/>
                </a:solidFill>
                <a:latin typeface="Times New Roman" pitchFamily="18" charset="0"/>
              </a:rPr>
              <a:t>ДА</a:t>
            </a:r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”;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- осознайте смысл его намерения;</a:t>
            </a: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- предложите найти совместное решение, которое устроит и вас и его.</a:t>
            </a:r>
          </a:p>
          <a:p>
            <a:pPr eaLnBrk="1" hangingPunct="1"/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Возможность договориться есть всегда, помните, не получается, сделай по другому…</a:t>
            </a:r>
          </a:p>
          <a:p>
            <a:pPr eaLnBrk="1" hangingPunct="1"/>
            <a:r>
              <a:rPr lang="ru-RU" altLang="ru-RU" noProof="1" smtClean="0">
                <a:solidFill>
                  <a:srgbClr val="000000"/>
                </a:solidFill>
                <a:latin typeface="Times New Roman" pitchFamily="18" charset="0"/>
              </a:rPr>
              <a:t>Организовывайте досуг своего ребенка так, чтобы он был вовлечен в эти процессы и радовался этому!</a:t>
            </a:r>
          </a:p>
          <a:p>
            <a:pPr eaLnBrk="1" hangingPunct="1"/>
            <a:endParaRPr lang="ru-RU" altLang="ru-RU" noProof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9233B72E-3895-43C6-B700-1137E232CA97}" type="slidenum">
              <a:rPr lang="ru-RU" altLang="zh-CN" smtClean="0">
                <a:latin typeface="Trebuchet MS" pitchFamily="34" charset="0"/>
              </a:rPr>
              <a:pPr eaLnBrk="1" hangingPunct="1"/>
              <a:t>9</a:t>
            </a:fld>
            <a:endParaRPr lang="ru-RU" altLang="zh-CN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мещающий образ слайда 1"/>
          <p:cNvSpPr>
            <a:spLocks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8675" name="Замещающий текст 2"/>
          <p:cNvSpPr>
            <a:spLocks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Нашу жизнь нельзя представить без гаджетов, а поэтому нужно искать в этом плюсы и использовать их на пользу. Какие же можно выделить плюсы использованися дошкольниками гаджетов: </a:t>
            </a:r>
          </a:p>
          <a:p>
            <a:pPr eaLnBrk="1" hangingPunct="1"/>
            <a:endParaRPr lang="ru-RU" altLang="en-US" smtClean="0"/>
          </a:p>
          <a:p>
            <a:pPr eaLnBrk="1" hangingPunct="1"/>
            <a:r>
              <a:rPr lang="ru-RU" altLang="en-US" smtClean="0"/>
              <a:t>1. Помощник в развитии. Гаджеты могут стать таким же развивающим инструментом, как более традиционные игрушки: пирамидки, машинки, куклы, кубики и прочие детские атрибуты. Кроха, хаотично нажимающий на кнопки и клавиши, незаметно развивает моторику пальцев и непроизвольно запоминает определенные цифры и буквы. Слушая мелодии и рассматривая картинки на мониторе, малыш совершенствует слуховое и зрительное восприятие. Важно направлять действия ребенка в нужное русло.Главное, чтобы родители контролировали время, проведенное ребенком с гаджетом.</a:t>
            </a:r>
          </a:p>
          <a:p>
            <a:pPr eaLnBrk="1" hangingPunct="1"/>
            <a:r>
              <a:rPr lang="ru-RU" altLang="en-US" smtClean="0"/>
              <a:t> 2. Способ занять ребенка в «полевых» условиях. Дети достаточно тяжело переносят длительное ожидание в очередях, дальнюю дорогу, стояние в пробках. Игрушки, книги, фломастеры и альбом далеко не всегда могут оказаться под рукой, а вот с гаджетами взрослые не расстаются, и тут они будут очень кстати. Смартфон или планшет с мультиками, играми или интересными приложениями помогут скрасить ребёнку томительные минуты и часы.</a:t>
            </a:r>
          </a:p>
          <a:p>
            <a:pPr eaLnBrk="1" hangingPunct="1"/>
            <a:r>
              <a:rPr lang="ru-RU" altLang="en-US" smtClean="0"/>
              <a:t> 3. Библиотека в кармане. Современные гаджеты способны заменить целое книгохранилище. Вам нужно будет только скачать интересующие книги из Интернета и ребенок сможет прослушать сказки. К тому же, вы приучите ребенка к мысли, что всемирная сеть не только источник развлечения, но и сосредоточение полезной информации.</a:t>
            </a:r>
          </a:p>
          <a:p>
            <a:pPr eaLnBrk="1" hangingPunct="1"/>
            <a:r>
              <a:rPr lang="ru-RU" altLang="en-US" smtClean="0"/>
              <a:t>4. Незаменимый помощник для учебы. Среди вороха различных компьютерных игр можно найти действительно полезную информацию, способствующую развитию познавательных процессов и получению новых умений и навыков. Некоторые приложения учат малышей грамоте, математике, рисованию, развивают внимание, память и логическое мышление. Познавательные мультфильмы помогут в ненавязчивой форме передать ребенку новые знания об окружающем мире.Подвох в том, что качественных развивающих игр и мультфильмов не так уж много, большинство только заявляют о развивающем эффекте.</a:t>
            </a:r>
          </a:p>
          <a:p>
            <a:pPr eaLnBrk="1" hangingPunct="1"/>
            <a:r>
              <a:rPr lang="ru-RU" altLang="en-US" smtClean="0"/>
              <a:t>5. Доступность гаджетов - смартфоны есть в каждой семье. Если у родителей нет возможности отвести детей в дорогостоящий кружок, можно просто найти нужный урок в Сети и устроить обучение, не выходя из дома.</a:t>
            </a:r>
          </a:p>
          <a:p>
            <a:pPr eaLnBrk="1" hangingPunct="1"/>
            <a:r>
              <a:rPr lang="ru-RU" altLang="en-US" smtClean="0"/>
              <a:t>Таким образом в использование гаджетов может быть на пользу, главное знать меру и выбирать «правильное» содержание игр, мультиков. О профилактике зависимости от гаджетов расскажет моя коллега.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noProof="1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noProof="1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noProof="1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1"/>
              <a:t>Образец подзаголовка</a:t>
            </a:r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noProof="1"/>
              <a:t>Образец заголовка</a:t>
            </a:r>
            <a:endParaRPr lang="en-US" noProof="1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110B-9BEB-403D-B766-181438D1785F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8083-7817-4768-BF28-0ED45F700AF6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75647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30BD8-F804-4461-80A1-62F178010885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B1B11-B1DB-4040-BCE8-97675598E0EC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70263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noProof="1"/>
              <a:t>Образец заголовка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A3BE-D7F2-4533-90E5-6E506D5A7E77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DD318-6DB8-4FCD-8201-20E789E3771A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24638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  <a:endParaRPr lang="en-US" noProof="1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E718-6DB9-4BBA-ACBF-F21A2A55A33D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F6C7B-EFD7-4224-BEBC-39A33D5E5C82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83024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noProof="1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noProof="1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noProof="1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noProof="1"/>
              <a:t>Образец заголовка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0479-2686-4411-87CB-4BB4B45763F6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E6F7-62FC-4171-A30D-C228FC1F12FA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422068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  <a:endParaRPr lang="en-US" noProof="1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 noProof="1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C3A37-ED9E-4A82-8E27-9A6123A1A595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77B2B-D58F-4E51-9322-2B3329551DA0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59062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 noProof="1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50FC-E4FA-47D7-B6E8-86595EAACE6F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AF90D-96EB-4339-A539-BE00E781B63D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74538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85507-DC9B-4A55-AAA8-389ACD3E2335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B38A1-0087-4982-916B-41402333D41A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96499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CC70-BB71-4AC3-B9A5-22CF03593D3F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8E119-54D8-479C-BD56-67146B522CB0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44499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noProof="1"/>
              <a:t>Образец заголовка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AB98-E108-4921-BBF3-1A151C36E3A5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5AE4-784B-415E-95AB-6520FCF85977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16332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noProof="1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noProof="1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noProof="1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1"/>
              <a:t>Вставка рисунка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noProof="1"/>
              <a:t>Образец заголовка</a:t>
            </a:r>
            <a:endParaRPr lang="en-US" noProof="1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2F76-B862-41AD-9E4A-3D6C425F3C46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A765-A2AF-4980-9B81-55FBF1386135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411692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noProof="1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noProof="1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noProof="1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noProof="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noProof="1"/>
              <a:t>Образец заголовка</a:t>
            </a:r>
            <a:endParaRPr lang="en-US" noProof="1"/>
          </a:p>
        </p:txBody>
      </p:sp>
      <p:sp>
        <p:nvSpPr>
          <p:cNvPr id="103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100" b="1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B52E97-7C87-4AF7-A0B6-74AA84756351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100" b="1" noProof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8E33FB81-C78E-4FE4-B48D-D1105A83C951}" type="slidenum">
              <a:rPr lang="ru-RU" altLang="zh-CN"/>
              <a:pPr>
                <a:defRPr/>
              </a:pPr>
              <a:t>‹#›</a:t>
            </a:fld>
            <a:endParaRPr lang="ru-RU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5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96" r:id="rId9"/>
    <p:sldLayoutId id="2147483687" r:id="rId10"/>
    <p:sldLayoutId id="2147483686" r:id="rId11"/>
  </p:sldLayoutIdLst>
  <p:txStyles>
    <p:titleStyle>
      <a:lvl1pPr marL="320675" indent="-32067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20675" indent="-32067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20675" indent="-32067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20675" indent="-32067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20675" indent="-32067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9275" indent="-18415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90650" indent="-18415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Microsoft_Excel_Chart1.xls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11638" y="5229225"/>
            <a:ext cx="4814887" cy="137318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Педагоги-психологи МАДОУ д/с № 39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Хасаншина О.С., Кобзарь А.В.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Педагоги-психологи МАДОУ ЦРР д/с № </a:t>
            </a:r>
            <a:r>
              <a:rPr lang="ru-RU" altLang="zh-CN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方正姚体"/>
              </a:rPr>
              <a:t>5</a:t>
            </a:r>
            <a:r>
              <a:rPr lang="ru-RU" altLang="ru-RU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Порохина О.В., Кичигина Е.А.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/>
            <a:endParaRPr lang="ru-RU" altLang="en-US" sz="11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84250" y="332740"/>
            <a:ext cx="7175500" cy="1210310"/>
          </a:xfrm>
        </p:spPr>
        <p:txBody>
          <a:bodyPr/>
          <a:lstStyle/>
          <a:p>
            <a:pPr marL="182880" indent="0" eaLnBrk="1" fontAlgn="auto" hangingPunct="1">
              <a:buFont typeface="Georgia" pitchFamily="18" charset="0"/>
              <a:buNone/>
              <a:defRPr/>
            </a:pPr>
            <a:r>
              <a:rPr lang="ru-RU" altLang="en-US" noProof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и гаджеты - вред или польза?</a:t>
            </a:r>
          </a:p>
        </p:txBody>
      </p:sp>
      <p:pic>
        <p:nvPicPr>
          <p:cNvPr id="5124" name="Изображение 9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t="13812" r="8452"/>
          <a:stretch>
            <a:fillRect/>
          </a:stretch>
        </p:blipFill>
        <p:spPr bwMode="auto">
          <a:xfrm>
            <a:off x="2274888" y="2084388"/>
            <a:ext cx="438785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одзаголовок 1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33375"/>
            <a:ext cx="5637213" cy="881063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ru-RU" altLang="en-US" sz="3200" b="1" smtClean="0">
                <a:solidFill>
                  <a:srgbClr val="31489F"/>
                </a:solidFill>
                <a:latin typeface="Times New Roman" pitchFamily="18" charset="0"/>
              </a:rPr>
              <a:t>Плюсы использования гаджетов</a:t>
            </a: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179070" y="1411605"/>
            <a:ext cx="2396490" cy="136969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ru-RU" noProof="1">
                <a:effectLst>
                  <a:outerShdw dist="114300" dir="5400000" algn="ctr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В РАЗВИТИИ</a:t>
            </a:r>
          </a:p>
        </p:txBody>
      </p:sp>
      <p:pic>
        <p:nvPicPr>
          <p:cNvPr id="14340" name="Изображение 10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2" t="282" r="31467"/>
          <a:stretch>
            <a:fillRect/>
          </a:stretch>
        </p:blipFill>
        <p:spPr bwMode="auto">
          <a:xfrm>
            <a:off x="3209925" y="1700213"/>
            <a:ext cx="2627313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19"/>
          <p:cNvSpPr/>
          <p:nvPr/>
        </p:nvSpPr>
        <p:spPr>
          <a:xfrm>
            <a:off x="302895" y="3325495"/>
            <a:ext cx="2346325" cy="166814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ru-RU" noProof="1">
                <a:effectLst>
                  <a:outerShdw dist="114300" dir="5400000" algn="ctr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ВРЕМЯПРОВОЖДЕНИЯ</a:t>
            </a:r>
          </a:p>
        </p:txBody>
      </p:sp>
      <p:sp>
        <p:nvSpPr>
          <p:cNvPr id="8" name="Прямоугольник: скругленные углы 19"/>
          <p:cNvSpPr/>
          <p:nvPr/>
        </p:nvSpPr>
        <p:spPr>
          <a:xfrm>
            <a:off x="3420110" y="4804410"/>
            <a:ext cx="2401570" cy="15208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ru-RU" noProof="1">
                <a:effectLst>
                  <a:outerShdw dist="114300" dir="5400000" algn="ctr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«БИБЛИОТЕКА В КАРМАНЕ»</a:t>
            </a:r>
          </a:p>
        </p:txBody>
      </p:sp>
      <p:sp>
        <p:nvSpPr>
          <p:cNvPr id="9" name="Прямоугольник: скругленные углы 19"/>
          <p:cNvSpPr/>
          <p:nvPr/>
        </p:nvSpPr>
        <p:spPr>
          <a:xfrm>
            <a:off x="6228080" y="3068955"/>
            <a:ext cx="2227580" cy="14916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ru-RU" noProof="1">
                <a:effectLst>
                  <a:outerShdw dist="114300" dir="5400000" algn="ctr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ДЛЯ УЧЕБЫ</a:t>
            </a:r>
          </a:p>
        </p:txBody>
      </p:sp>
      <p:sp>
        <p:nvSpPr>
          <p:cNvPr id="10" name="Прямоугольник: скругленные углы 19"/>
          <p:cNvSpPr/>
          <p:nvPr/>
        </p:nvSpPr>
        <p:spPr>
          <a:xfrm>
            <a:off x="6372225" y="1427480"/>
            <a:ext cx="2336800" cy="13004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ru-RU" noProof="1">
                <a:effectLst>
                  <a:outerShdw dist="114300" dir="5400000" algn="ctr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ГАДЖЕТОВ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3664" y="404664"/>
            <a:ext cx="3210566" cy="725976"/>
          </a:xfrm>
          <a:extLst/>
        </p:spPr>
        <p:txBody>
          <a:bodyPr/>
          <a:lstStyle/>
          <a:p>
            <a:pPr eaLnBrk="1" fontAlgn="auto" hangingPunct="1">
              <a:defRPr/>
            </a:pPr>
            <a:r>
              <a:rPr lang="ru-RU" sz="1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1.Почемучка</a:t>
            </a:r>
          </a:p>
        </p:txBody>
      </p:sp>
      <p:sp>
        <p:nvSpPr>
          <p:cNvPr id="25602" name="Объект 4"/>
          <p:cNvSpPr>
            <a:spLocks noGrp="1" noChangeArrowheads="1"/>
          </p:cNvSpPr>
          <p:nvPr>
            <p:ph sz="half" idx="2"/>
          </p:nvPr>
        </p:nvSpPr>
        <p:spPr>
          <a:xfrm>
            <a:off x="465138" y="3933825"/>
            <a:ext cx="2879725" cy="322263"/>
          </a:xfrm>
        </p:spPr>
        <p:txBody>
          <a:bodyPr>
            <a:normAutofit fontScale="92500" lnSpcReduction="20000"/>
          </a:bodyPr>
          <a:lstStyle/>
          <a:p>
            <a:pPr marL="46038" indent="0" algn="ctr" eaLnBrk="1" hangingPunct="1">
              <a:buFont typeface="Georgia" pitchFamily="18" charset="0"/>
              <a:buNone/>
              <a:defRPr/>
            </a:pPr>
            <a:r>
              <a:rPr lang="ru-RU" altLang="zh-CN" b="1" smtClean="0">
                <a:latin typeface="Times New Roman" pitchFamily="18" charset="0"/>
              </a:rPr>
              <a:t>3.Чудо Юдо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454932" y="1160748"/>
            <a:ext cx="3346704" cy="360040"/>
          </a:xfrm>
          <a:extLst/>
        </p:spPr>
        <p:txBody>
          <a:bodyPr/>
          <a:lstStyle/>
          <a:p>
            <a:pPr eaLnBrk="1" fontAlgn="auto" hangingPunct="1">
              <a:defRPr/>
            </a:pPr>
            <a:r>
              <a:rPr lang="ru-RU" sz="1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2.Развитие ребёнка</a:t>
            </a:r>
          </a:p>
        </p:txBody>
      </p:sp>
      <p:sp>
        <p:nvSpPr>
          <p:cNvPr id="15365" name="Объект 6"/>
          <p:cNvSpPr>
            <a:spLocks noGrp="1" noChangeArrowheads="1"/>
          </p:cNvSpPr>
          <p:nvPr>
            <p:ph sz="quarter" idx="4"/>
          </p:nvPr>
        </p:nvSpPr>
        <p:spPr>
          <a:xfrm>
            <a:off x="5076825" y="4179888"/>
            <a:ext cx="2735263" cy="441325"/>
          </a:xfrm>
        </p:spPr>
        <p:txBody>
          <a:bodyPr/>
          <a:lstStyle/>
          <a:p>
            <a:pPr marL="46038" indent="0" algn="ctr" eaLnBrk="1" hangingPunct="1">
              <a:buFont typeface="Georgia" pitchFamily="18" charset="0"/>
              <a:buNone/>
            </a:pPr>
            <a:r>
              <a:rPr lang="ru-RU" altLang="zh-CN" b="1" smtClean="0">
                <a:latin typeface="Times New Roman" pitchFamily="18" charset="0"/>
                <a:cs typeface="方正姚体"/>
              </a:rPr>
              <a:t>4.Развитие детей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025" y="0"/>
            <a:ext cx="6512511" cy="720080"/>
          </a:xfrm>
        </p:spPr>
        <p:txBody>
          <a:bodyPr/>
          <a:lstStyle/>
          <a:p>
            <a:pPr marL="0" indent="0" algn="ctr" eaLnBrk="1" fontAlgn="auto" hangingPunct="1">
              <a:buFont typeface="Georgia" pitchFamily="18" charset="0"/>
              <a:buNone/>
              <a:defRPr/>
            </a:pPr>
            <a:r>
              <a:rPr lang="ru-RU" sz="28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развивающих и полезных сайтов для вас и ваших детей</a:t>
            </a:r>
            <a:endParaRPr lang="ru-RU" sz="2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7" name="Picture 4" descr="C:\Users\User\Desktop\Снимок экрана (11)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5100638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5" descr="C:\Users\User\Desktop\Снимок экрана (9)апнп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1484313"/>
            <a:ext cx="367188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 descr="C:\Users\User\Desktop\Снимок экрана (8)рп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27525"/>
            <a:ext cx="38163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7" descr="C:\Users\User\Desktop\Снимок экрана (10)рпр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81525"/>
            <a:ext cx="3925887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07318" y="116632"/>
            <a:ext cx="2564904" cy="390554"/>
          </a:xfrm>
          <a:extLst/>
        </p:spPr>
        <p:txBody>
          <a:bodyPr/>
          <a:lstStyle/>
          <a:p>
            <a:pPr eaLnBrk="1" fontAlgn="auto" hangingPunct="1">
              <a:defRPr/>
            </a:pPr>
            <a:r>
              <a:rPr lang="ru-RU" sz="1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5.Играемся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42988" y="3132138"/>
            <a:ext cx="2952750" cy="441325"/>
          </a:xfrm>
        </p:spPr>
        <p:txBody>
          <a:bodyPr>
            <a:normAutofit fontScale="85000" lnSpcReduction="10000"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Электронные презентации</a:t>
            </a:r>
            <a:endParaRPr lang="ru-RU" b="1" noProof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796136" y="188640"/>
            <a:ext cx="2554616" cy="288032"/>
          </a:xfrm>
          <a:extLst/>
        </p:spPr>
        <p:txBody>
          <a:bodyPr/>
          <a:lstStyle/>
          <a:p>
            <a:pPr eaLnBrk="1" fontAlgn="auto" hangingPunct="1">
              <a:defRPr/>
            </a:pPr>
            <a:r>
              <a:rPr lang="ru-RU" sz="1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6.По складам</a:t>
            </a:r>
          </a:p>
        </p:txBody>
      </p:sp>
      <p:sp>
        <p:nvSpPr>
          <p:cNvPr id="16389" name="Объект 4"/>
          <p:cNvSpPr>
            <a:spLocks noGrp="1" noChangeArrowheads="1"/>
          </p:cNvSpPr>
          <p:nvPr>
            <p:ph sz="quarter" idx="4"/>
          </p:nvPr>
        </p:nvSpPr>
        <p:spPr>
          <a:xfrm>
            <a:off x="4781550" y="3213100"/>
            <a:ext cx="4175125" cy="360363"/>
          </a:xfrm>
        </p:spPr>
        <p:txBody>
          <a:bodyPr/>
          <a:lstStyle/>
          <a:p>
            <a:pPr marL="46038" indent="0" algn="ctr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altLang="zh-CN" b="1" smtClean="0">
                <a:latin typeface="Times New Roman" pitchFamily="18" charset="0"/>
                <a:cs typeface="方正姚体"/>
              </a:rPr>
              <a:t>8. </a:t>
            </a:r>
            <a:r>
              <a:rPr lang="en-US" altLang="ru-RU" b="1" smtClean="0">
                <a:latin typeface="Times New Roman" pitchFamily="18" charset="0"/>
              </a:rPr>
              <a:t>IQsha.ru </a:t>
            </a:r>
            <a:r>
              <a:rPr lang="ru-RU" altLang="zh-CN" b="1" smtClean="0">
                <a:latin typeface="Times New Roman" pitchFamily="18" charset="0"/>
                <a:cs typeface="方正姚体"/>
              </a:rPr>
              <a:t>(айкьюша)</a:t>
            </a:r>
          </a:p>
        </p:txBody>
      </p:sp>
      <p:pic>
        <p:nvPicPr>
          <p:cNvPr id="16390" name="Picture 2" descr="C:\Users\User\Desktop\играемс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250"/>
            <a:ext cx="4567238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 descr="C:\Users\User\Desktop\по склад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558800"/>
            <a:ext cx="4506912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 descr="C:\Users\User\Desktop\детские электронные презентаци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3570288"/>
            <a:ext cx="4457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5" descr="C:\Users\User\Desktop\Айкьюш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573463"/>
            <a:ext cx="428148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Текстовое поле 102"/>
          <p:cNvSpPr txBox="1">
            <a:spLocks noChangeArrowheads="1"/>
          </p:cNvSpPr>
          <p:nvPr/>
        </p:nvSpPr>
        <p:spPr bwMode="auto">
          <a:xfrm>
            <a:off x="538163" y="3854450"/>
            <a:ext cx="8572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2800" b="1">
                <a:solidFill>
                  <a:schemeClr val="tx1"/>
                </a:solidFill>
                <a:latin typeface="Times New Roman" pitchFamily="18" charset="0"/>
              </a:rPr>
              <a:t>В умелых руках планшет</a:t>
            </a:r>
            <a:r>
              <a:rPr lang="ru-RU" altLang="en-US" sz="2800" b="1">
                <a:solidFill>
                  <a:schemeClr val="tx1"/>
                </a:solidFill>
                <a:latin typeface="Times New Roman" pitchFamily="18" charset="0"/>
              </a:rPr>
              <a:t> или смартфон</a:t>
            </a:r>
            <a:r>
              <a:rPr lang="en-US" altLang="ru-RU" sz="2800" b="1">
                <a:solidFill>
                  <a:schemeClr val="tx1"/>
                </a:solidFill>
                <a:latin typeface="Times New Roman" pitchFamily="18" charset="0"/>
              </a:rPr>
              <a:t> для детей становится окном в мир нового, интересного и поучительного. В других же случаях он может превратиться в устройство для деградации и психического расстройства. Чем </a:t>
            </a:r>
            <a:r>
              <a:rPr lang="ru-RU" altLang="en-US" sz="2800" b="1">
                <a:solidFill>
                  <a:schemeClr val="tx1"/>
                </a:solidFill>
                <a:latin typeface="Times New Roman" pitchFamily="18" charset="0"/>
              </a:rPr>
              <a:t>гаджет</a:t>
            </a:r>
            <a:r>
              <a:rPr lang="en-US" altLang="ru-RU" sz="2800" b="1">
                <a:solidFill>
                  <a:schemeClr val="tx1"/>
                </a:solidFill>
                <a:latin typeface="Times New Roman" pitchFamily="18" charset="0"/>
              </a:rPr>
              <a:t> станет для вашего ребенка — зависит от вас.</a:t>
            </a:r>
            <a:endParaRPr lang="en-US" altLang="en-US" sz="2800" b="1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7411" name="Изображение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4813"/>
            <a:ext cx="55324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-315913"/>
            <a:ext cx="9271000" cy="721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5219700" y="1412875"/>
            <a:ext cx="37449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000" b="1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«В каждом доме нужен гаджет, Но нельзя  с ним и есть, и спать…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000" b="1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Знай, что  гаджет не подскажет,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000" b="1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Как тебе счастливым стать.»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138113" y="387350"/>
            <a:ext cx="87772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Гаджет</a:t>
            </a:r>
            <a:r>
              <a:rPr lang="ru-RU" altLang="zh-C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(англ. gadget — приспособление, устройство, безделушка) — небольшое устройство, предназначенное для облегчения и усовершенствования жизни человека.      </a:t>
            </a:r>
            <a:endParaRPr lang="ru-RU" altLang="zh-CN" sz="2400" b="1">
              <a:solidFill>
                <a:srgbClr val="323DA6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95" y="2565400"/>
            <a:ext cx="6036310" cy="3876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827088" y="404813"/>
            <a:ext cx="764381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800" b="1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Частота использования дошкольниками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800" b="1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4-6 лет гаджетов (смартфона, планшета)</a:t>
            </a:r>
          </a:p>
        </p:txBody>
      </p:sp>
      <p:graphicFrame>
        <p:nvGraphicFramePr>
          <p:cNvPr id="7171" name="Диаграмма 2"/>
          <p:cNvGraphicFramePr>
            <a:graphicFrameLocks/>
          </p:cNvGraphicFramePr>
          <p:nvPr/>
        </p:nvGraphicFramePr>
        <p:xfrm>
          <a:off x="1497013" y="1289050"/>
          <a:ext cx="6778625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5" imgW="6779340" imgH="4572396" progId="Excel.Chart.8">
                  <p:embed/>
                </p:oleObj>
              </mc:Choice>
              <mc:Fallback>
                <p:oleObj r:id="rId5" imgW="6779340" imgH="4572396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1289050"/>
                        <a:ext cx="6778625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"/>
          <p:cNvSpPr>
            <a:spLocks noChangeArrowheads="1"/>
          </p:cNvSpPr>
          <p:nvPr/>
        </p:nvSpPr>
        <p:spPr bwMode="auto">
          <a:xfrm>
            <a:off x="0" y="1928813"/>
            <a:ext cx="4500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8125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zh-CN" sz="24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5" name="AutoShape 4" descr="C:\Users\%D0%90%D0%BD%D0%BD%D0%B0 %D0%AE%D1%80%D1%8C%D0%B5%D0%B2%D0%BD%D0%B0\Desktop\%D0%9C%D0%B5%D1%82%D0%BE%D0%B4 6 %D1%88%D0%BB%D1%8F%D0%BF %D0%BF%D1%80%D0%B5%D0%B7%D0%B8%D0%BD%D1%82\6A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zh-CN" sz="1800">
              <a:solidFill>
                <a:schemeClr val="tx1"/>
              </a:solidFill>
              <a:cs typeface="方正姚体"/>
            </a:endParaRPr>
          </a:p>
        </p:txBody>
      </p:sp>
      <p:sp>
        <p:nvSpPr>
          <p:cNvPr id="8196" name="AutoShape 6" descr="C:\Users\%D0%90%D0%BD%D0%BD%D0%B0 %D0%AE%D1%80%D1%8C%D0%B5%D0%B2%D0%BD%D0%B0\Desktop\%D0%9C%D0%B5%D1%82%D0%BE%D0%B4 6 %D1%88%D0%BB%D1%8F%D0%BF %D0%BF%D1%80%D0%B5%D0%B7%D0%B8%D0%BD%D1%82\6A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zh-CN" sz="1800">
              <a:solidFill>
                <a:schemeClr val="tx1"/>
              </a:solidFill>
              <a:cs typeface="方正姚体"/>
            </a:endParaRPr>
          </a:p>
        </p:txBody>
      </p:sp>
      <p:sp>
        <p:nvSpPr>
          <p:cNvPr id="8197" name="AutoShape 8" descr="C:\Users\%D0%90%D0%BD%D0%BD%D0%B0 %D0%AE%D1%80%D1%8C%D0%B5%D0%B2%D0%BD%D0%B0\Desktop\%D0%9C%D0%B5%D1%82%D0%BE%D0%B4 6 %D1%88%D0%BB%D1%8F%D0%BF %D0%BF%D1%80%D0%B5%D0%B7%D0%B8%D0%BD%D1%82\6A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zh-CN" sz="1800">
              <a:solidFill>
                <a:schemeClr val="tx1"/>
              </a:solidFill>
              <a:cs typeface="方正姚体"/>
            </a:endParaRPr>
          </a:p>
        </p:txBody>
      </p:sp>
      <p:sp>
        <p:nvSpPr>
          <p:cNvPr id="8198" name="Прямоугольник 10"/>
          <p:cNvSpPr>
            <a:spLocks noChangeArrowheads="1"/>
          </p:cNvSpPr>
          <p:nvPr/>
        </p:nvSpPr>
        <p:spPr bwMode="auto">
          <a:xfrm>
            <a:off x="1571625" y="142875"/>
            <a:ext cx="6284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3200" b="1">
                <a:solidFill>
                  <a:srgbClr val="F14124"/>
                </a:solidFill>
                <a:latin typeface="Times New Roman" pitchFamily="18" charset="0"/>
              </a:rPr>
              <a:t>ОТРИЦАТЕЛЬНЫЕ АСПЕКТЫ</a:t>
            </a:r>
            <a:endParaRPr lang="ru-RU" altLang="zh-CN" sz="3200" b="1">
              <a:solidFill>
                <a:srgbClr val="F14124"/>
              </a:solidFill>
              <a:cs typeface="方正姚体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235886" y="1547181"/>
            <a:ext cx="2376264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ru-RU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ВЛИЯНИЕ НА ЗДОРОВЬЕ</a:t>
            </a: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3520319" y="800387"/>
            <a:ext cx="2376264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ru-RU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ЦИРКАДНЫХ РИТМОВ</a:t>
            </a: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3520319" y="5505995"/>
            <a:ext cx="2376264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ru-RU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ПУГАЮЩАЯ СТАТИСТИКА</a:t>
            </a: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6581935" y="1741198"/>
            <a:ext cx="2376264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ru-RU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ПОДМЕНА ЖИВОГО ОБЩЕНИЯ</a:t>
            </a: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581935" y="3975012"/>
            <a:ext cx="2376264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ru-RU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РАССТРОЙСТВА</a:t>
            </a: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235886" y="3877739"/>
            <a:ext cx="2376264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ru-RU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ОБУЧЕНИИ</a:t>
            </a:r>
          </a:p>
        </p:txBody>
      </p:sp>
      <p:pic>
        <p:nvPicPr>
          <p:cNvPr id="8205" name="Picture 2" descr="http://sorokino-ds1.ru/upload/docs/2016/04/6060135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143125"/>
            <a:ext cx="31559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85750" y="0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Вред гаджетов для здоровья</a:t>
            </a:r>
            <a:endParaRPr lang="ru-RU" altLang="zh-C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zh-CN" sz="2000" b="1">
              <a:solidFill>
                <a:srgbClr val="00206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000" b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1. Нагрузка на зрение.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000" b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2. Пониженный тонус мышц.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000" b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3. Ущерб для эмоционального р</a:t>
            </a:r>
            <a:r>
              <a:rPr lang="ru-RU" altLang="zh-C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азвития</a:t>
            </a:r>
            <a:r>
              <a:rPr lang="ru-RU" altLang="zh-CN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8691916" cy="600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4857750" y="357188"/>
            <a:ext cx="39449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400" b="1">
                <a:solidFill>
                  <a:srgbClr val="002060"/>
                </a:solidFill>
                <a:latin typeface="Arial" pitchFamily="34" charset="0"/>
              </a:rPr>
              <a:t>Игры воруют время! Проигранные минуты быстро превращаются в часы.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400" b="1">
                <a:solidFill>
                  <a:srgbClr val="002060"/>
                </a:solidFill>
                <a:latin typeface="Arial" pitchFamily="34" charset="0"/>
              </a:rPr>
              <a:t>Часы складываются в потерянные сутки, недели и месяцы. </a:t>
            </a:r>
            <a:endParaRPr lang="ru-RU" altLang="zh-CN" sz="2400" b="1">
              <a:solidFill>
                <a:srgbClr val="002060"/>
              </a:solidFill>
              <a:latin typeface="Arial" pitchFamily="34" charset="0"/>
              <a:cs typeface="方正姚体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8" y="3571876"/>
            <a:ext cx="4071934" cy="2714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2" y="357166"/>
            <a:ext cx="3700656" cy="268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Прямоугольник 3"/>
          <p:cNvSpPr>
            <a:spLocks noChangeArrowheads="1"/>
          </p:cNvSpPr>
          <p:nvPr/>
        </p:nvSpPr>
        <p:spPr bwMode="auto">
          <a:xfrm>
            <a:off x="714375" y="3286125"/>
            <a:ext cx="3492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400" b="1">
                <a:solidFill>
                  <a:srgbClr val="002060"/>
                </a:solidFill>
                <a:latin typeface="Arial" pitchFamily="34" charset="0"/>
              </a:rPr>
              <a:t>Незаметно можно прочно увязнуть в электронных играх и сети интернета, как в паутине гигантского паука, питающегося людьми.</a:t>
            </a:r>
            <a:endParaRPr lang="ru-RU" altLang="zh-CN" sz="2400" b="1">
              <a:solidFill>
                <a:srgbClr val="002060"/>
              </a:solidFill>
              <a:latin typeface="Arial" pitchFamily="34" charset="0"/>
              <a:cs typeface="方正姚体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25" y="151130"/>
            <a:ext cx="7358380" cy="57277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 eaLnBrk="1" fontAlgn="auto" hangingPunct="1">
              <a:buFont typeface="Georgia" pitchFamily="18" charset="0"/>
              <a:buNone/>
              <a:defRPr/>
            </a:pPr>
            <a:r>
              <a:rPr lang="ru-RU" sz="3200" noProof="1"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ПОЛЕЗНЫЕ  СОВЕТЫ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3200" noProof="1"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267" name="Содержимое 3"/>
          <p:cNvSpPr>
            <a:spLocks noGrp="1"/>
          </p:cNvSpPr>
          <p:nvPr>
            <p:ph sz="quarter" idx="13"/>
          </p:nvPr>
        </p:nvSpPr>
        <p:spPr>
          <a:xfrm>
            <a:off x="209550" y="785813"/>
            <a:ext cx="8720138" cy="57150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>
                <a:tab pos="457200" algn="l"/>
              </a:tabLst>
            </a:pPr>
            <a:r>
              <a:rPr lang="ru-RU" altLang="zh-CN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Помните о времени использования гаджетов детьми:  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altLang="zh-CN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4-5 лет — не более 15 минут;</a:t>
            </a:r>
            <a:r>
              <a:rPr lang="ru-RU" altLang="zh-CN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altLang="zh-CN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 лет — 20 минут;</a:t>
            </a:r>
            <a:endParaRPr lang="ru-RU" altLang="zh-CN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altLang="zh-CN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7-9 лет — 30 минут;</a:t>
            </a:r>
            <a:endParaRPr lang="ru-RU" altLang="zh-CN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altLang="zh-CN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10-12 лет — 40 минут;</a:t>
            </a:r>
            <a:endParaRPr lang="ru-RU" altLang="zh-CN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altLang="zh-CN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13-14 лет — 50 минут.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altLang="zh-CN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>
                <a:tab pos="457200" algn="l"/>
              </a:tabLst>
            </a:pPr>
            <a:r>
              <a:rPr lang="ru-RU" altLang="zh-CN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Не позволять пользоваться  гаджетами перед сном.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>
                <a:tab pos="457200" algn="l"/>
              </a:tabLst>
            </a:pPr>
            <a:endParaRPr lang="ru-RU" altLang="zh-CN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>
                <a:tab pos="457200" algn="l"/>
              </a:tabLst>
            </a:pPr>
            <a:r>
              <a:rPr lang="ru-RU" altLang="zh-CN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Оптимальное расстояние между глазами и монитором — 60-70 см. 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>
                <a:tab pos="457200" algn="l"/>
              </a:tabLst>
            </a:pPr>
            <a:endParaRPr lang="ru-RU" altLang="zh-CN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>
                <a:tab pos="457200" algn="l"/>
              </a:tabLst>
            </a:pPr>
            <a:r>
              <a:rPr lang="ru-RU" altLang="zh-CN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Если занятие предполагает более длительное нахождение перед монитором, необходимо делать 10-минутые перерывы.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>
                <a:tab pos="457200" algn="l"/>
              </a:tabLst>
            </a:pPr>
            <a:endParaRPr lang="ru-RU" altLang="zh-CN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>
                <a:tab pos="457200" algn="l"/>
              </a:tabLst>
            </a:pPr>
            <a:r>
              <a:rPr lang="ru-RU" altLang="zh-CN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Уделить  время прогулкам на свежем воздухе, спорту, подвижным играм.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>
                <a:tab pos="457200" algn="l"/>
              </a:tabLst>
            </a:pPr>
            <a:endParaRPr lang="ru-RU" altLang="zh-CN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>
                <a:tab pos="457200" algn="l"/>
              </a:tabLst>
            </a:pPr>
            <a:r>
              <a:rPr lang="ru-RU" altLang="zh-CN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За 2-3 часа до сна замените   электронное устройство на спокойные совместные игры, чтение книг, общение.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>
                <a:tab pos="457200" algn="l"/>
              </a:tabLst>
            </a:pPr>
            <a:endParaRPr lang="ru-RU" altLang="zh-CN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Georgia" pitchFamily="18" charset="0"/>
              <a:buNone/>
              <a:tabLst>
                <a:tab pos="457200" algn="l"/>
              </a:tabLst>
            </a:pPr>
            <a:r>
              <a:rPr lang="ru-RU" altLang="zh-CN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У ребёнка должны быть обязанности по дому посильные его возрасту. </a:t>
            </a: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>
                <a:tab pos="457200" algn="l"/>
              </a:tabLst>
            </a:pPr>
            <a:endParaRPr lang="ru-RU" altLang="zh-CN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>
                <a:tab pos="457200" algn="l"/>
              </a:tabLst>
            </a:pPr>
            <a:endParaRPr lang="ru-RU" altLang="zh-CN" sz="1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tabLst>
                <a:tab pos="457200" algn="l"/>
              </a:tabLst>
            </a:pPr>
            <a:endParaRPr lang="ru-RU" altLang="zh-CN" sz="60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scale_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640">
            <a:off x="95250" y="4532313"/>
            <a:ext cx="218281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Подзаголовок 1"/>
          <p:cNvSpPr>
            <a:spLocks noGrp="1" noChangeArrowheads="1"/>
          </p:cNvSpPr>
          <p:nvPr>
            <p:ph type="subTitle" idx="1"/>
          </p:nvPr>
        </p:nvSpPr>
        <p:spPr>
          <a:xfrm>
            <a:off x="2420938" y="639763"/>
            <a:ext cx="6723062" cy="5813425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25"/>
              </a:spcBef>
              <a:defRPr/>
            </a:pPr>
            <a:r>
              <a:rPr lang="ru-RU" altLang="zh-CN" sz="1700" smtClean="0">
                <a:latin typeface="Times New Roman" pitchFamily="18" charset="0"/>
              </a:rPr>
              <a:t>1. Важно с самого раннего возраста приучить ребенка к соблюдению правил, которые устанавливают родители. Тогда и ограничение времени, проводимого с гаджетами, не будет восприниматься болезненно.</a:t>
            </a:r>
          </a:p>
          <a:p>
            <a:pPr eaLnBrk="1" hangingPunct="1">
              <a:spcBef>
                <a:spcPts val="25"/>
              </a:spcBef>
              <a:defRPr/>
            </a:pPr>
            <a:r>
              <a:rPr lang="ru-RU" altLang="zh-CN" sz="1700" smtClean="0">
                <a:latin typeface="Times New Roman" pitchFamily="18" charset="0"/>
              </a:rPr>
              <a:t>2. Некоторые родители практикуют кормление малышей во время просмотра мультфильма. Ребенок, увлеченный мелькающими картинками, послушно открывает рот. Но это приводит к нарушениям пищевого поведения и развитию зависимости от гаджета.</a:t>
            </a:r>
          </a:p>
          <a:p>
            <a:pPr eaLnBrk="1" hangingPunct="1">
              <a:spcBef>
                <a:spcPts val="25"/>
              </a:spcBef>
              <a:defRPr/>
            </a:pPr>
            <a:r>
              <a:rPr lang="ru-RU" altLang="zh-CN" sz="1700" smtClean="0">
                <a:latin typeface="Times New Roman" pitchFamily="18" charset="0"/>
              </a:rPr>
              <a:t>3. Нельзя использовать гаджеты, как средство от истерик и плохого настроения. Малыш должен учиться справляться с эмоциями самостоятельно, успокаиваться и благополучно переживать трудности.</a:t>
            </a:r>
          </a:p>
          <a:p>
            <a:pPr eaLnBrk="1" hangingPunct="1">
              <a:spcBef>
                <a:spcPts val="25"/>
              </a:spcBef>
              <a:defRPr/>
            </a:pPr>
            <a:r>
              <a:rPr lang="ru-RU" altLang="zh-CN" sz="1700" smtClean="0">
                <a:latin typeface="Times New Roman" pitchFamily="18" charset="0"/>
              </a:rPr>
              <a:t>4. Родители подают пример ребёнку. Свободное время лучше проводить, общаясь с семьёй, а не с гаджетом.</a:t>
            </a:r>
          </a:p>
          <a:p>
            <a:pPr eaLnBrk="1" hangingPunct="1">
              <a:spcBef>
                <a:spcPts val="25"/>
              </a:spcBef>
              <a:defRPr/>
            </a:pPr>
            <a:r>
              <a:rPr lang="ru-RU" altLang="zh-CN" sz="1700" smtClean="0">
                <a:latin typeface="Times New Roman" pitchFamily="18" charset="0"/>
              </a:rPr>
              <a:t>5. Детям всех возрастов нужно общение с родителями, общие интересы и цели. Тогда у них не будет потребности убегать от одиночества в сеть.</a:t>
            </a:r>
          </a:p>
          <a:p>
            <a:pPr eaLnBrk="1" hangingPunct="1">
              <a:spcBef>
                <a:spcPts val="25"/>
              </a:spcBef>
              <a:defRPr/>
            </a:pPr>
            <a:r>
              <a:rPr lang="ru-RU" altLang="zh-CN" sz="1700" smtClean="0">
                <a:latin typeface="Times New Roman" pitchFamily="18" charset="0"/>
              </a:rPr>
              <a:t>6. Важно обеспечить ребенку интересный и разнообразный досуг, достаточно игрушек, материалов для творчества, спортивного инвентаря.</a:t>
            </a:r>
          </a:p>
          <a:p>
            <a:pPr eaLnBrk="1" hangingPunct="1">
              <a:spcBef>
                <a:spcPts val="25"/>
              </a:spcBef>
              <a:defRPr/>
            </a:pPr>
            <a:r>
              <a:rPr lang="ru-RU" altLang="zh-CN" sz="1700" smtClean="0">
                <a:latin typeface="Times New Roman" pitchFamily="18" charset="0"/>
              </a:rPr>
              <a:t>7. Родителям нужно интересоваться, чем дети занимаются в сети, во что играют, что смотрят, с кем общаются. Уважение к интересам ребёнка укрепляет родительский авторитет.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05" y="59055"/>
            <a:ext cx="7175500" cy="580390"/>
          </a:xfrm>
        </p:spPr>
        <p:txBody>
          <a:bodyPr/>
          <a:lstStyle/>
          <a:p>
            <a:pPr marL="182880" indent="0" algn="ctr" eaLnBrk="1" fontAlgn="auto" hangingPunct="1">
              <a:buFont typeface="Georgia" pitchFamily="18" charset="0"/>
              <a:buNone/>
              <a:defRPr/>
            </a:pPr>
            <a:r>
              <a:rPr lang="ru-RU" sz="2400" noProof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зависимости от гаджетов</a:t>
            </a:r>
          </a:p>
        </p:txBody>
      </p:sp>
      <p:pic>
        <p:nvPicPr>
          <p:cNvPr id="12293" name="Picture 3" descr="C:\Users\User\Desktop\892bfc2c82dab97331b7697065ad673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4596">
            <a:off x="49213" y="1374775"/>
            <a:ext cx="219392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Users\User\Desktop\Снимок экрана (1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927">
            <a:off x="6391275" y="5073650"/>
            <a:ext cx="22256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C:\Users\User\Desktop\Снимок экрана (13)ю.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783">
            <a:off x="6624638" y="382588"/>
            <a:ext cx="2200275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" y="908685"/>
            <a:ext cx="5883910" cy="5832475"/>
          </a:xfrm>
        </p:spPr>
        <p:txBody>
          <a:bodyPr/>
          <a:lstStyle/>
          <a:p>
            <a:pPr marL="0" indent="0" algn="l" eaLnBrk="1" fontAlgn="auto" hangingPunct="1">
              <a:buFont typeface="Georgia" pitchFamily="18" charset="0"/>
              <a:buNone/>
              <a:defRPr/>
            </a:pP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noProof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0" noProof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Детям дошкольного возраста, очень хорошо, без морального насилия, могут помочь, волшебные терапевтические сказки,</a:t>
            </a:r>
            <a:r>
              <a:rPr lang="ru-RU" sz="2000" noProof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noProof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 “Антикапризин"</a:t>
            </a:r>
            <a:r>
              <a:rPr lang="ru-RU" sz="2000" b="0" noProof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noProof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Выберете </a:t>
            </a:r>
            <a:r>
              <a:rPr lang="ru-RU" sz="2000" b="0" noProof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время и пройдитесь по кружкам и секциям</a:t>
            </a:r>
            <a:r>
              <a:rPr lang="ru-RU" sz="2000" b="0" noProof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noProof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0" noProof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Развивайте у ребенка системное мышление</a:t>
            </a:r>
            <a:r>
              <a:rPr lang="ru-RU" sz="2000" b="0" noProof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noProof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0" noProof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Научитесь слушать своего ребенка</a:t>
            </a:r>
            <a:r>
              <a:rPr lang="ru-RU" sz="2000" b="0" noProof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noProof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0" noProof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Используйте навыки эмпатического </a:t>
            </a:r>
            <a:r>
              <a:rPr lang="ru-RU" sz="2000" b="0" noProof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Объект 2"/>
          <p:cNvSpPr>
            <a:spLocks noGrp="1" noChangeArrowheads="1"/>
          </p:cNvSpPr>
          <p:nvPr>
            <p:ph sz="quarter" idx="13"/>
          </p:nvPr>
        </p:nvSpPr>
        <p:spPr>
          <a:xfrm>
            <a:off x="971550" y="115888"/>
            <a:ext cx="6400800" cy="865187"/>
          </a:xfrm>
        </p:spPr>
        <p:txBody>
          <a:bodyPr/>
          <a:lstStyle/>
          <a:p>
            <a:pPr marL="46038" indent="0" algn="ctr" eaLnBrk="1" hangingPunct="1">
              <a:buFont typeface="Georgia" pitchFamily="18" charset="0"/>
              <a:buNone/>
            </a:pPr>
            <a:r>
              <a:rPr lang="ru-RU" altLang="zh-CN" sz="2400" b="1" smtClean="0">
                <a:solidFill>
                  <a:srgbClr val="31489F"/>
                </a:solidFill>
                <a:latin typeface="Times New Roman" pitchFamily="18" charset="0"/>
                <a:cs typeface="方正姚体"/>
              </a:rPr>
              <a:t>5</a:t>
            </a:r>
            <a:r>
              <a:rPr lang="ru-RU" altLang="zh-CN" sz="2400" b="1" smtClean="0">
                <a:solidFill>
                  <a:srgbClr val="073C65"/>
                </a:solidFill>
                <a:latin typeface="Times New Roman" pitchFamily="18" charset="0"/>
                <a:cs typeface="方正姚体"/>
              </a:rPr>
              <a:t> рекомендаций, как избавить своего ребенка от зависимости к гаджетам:</a:t>
            </a:r>
          </a:p>
        </p:txBody>
      </p:sp>
      <p:pic>
        <p:nvPicPr>
          <p:cNvPr id="13318" name="Picture 3" descr="C:\Users\User\Desktop\Снимок экрана (14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4807">
            <a:off x="5597525" y="3019425"/>
            <a:ext cx="225583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1584</Words>
  <Application>Microsoft Office PowerPoint</Application>
  <PresentationFormat>Экран (4:3)</PresentationFormat>
  <Paragraphs>154</Paragraphs>
  <Slides>14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Trebuchet MS</vt:lpstr>
      <vt:lpstr>Arial</vt:lpstr>
      <vt:lpstr>Georgia</vt:lpstr>
      <vt:lpstr>Calibri</vt:lpstr>
      <vt:lpstr>方正姚体</vt:lpstr>
      <vt:lpstr>SimSun</vt:lpstr>
      <vt:lpstr>Times New Roman</vt:lpstr>
      <vt:lpstr>Воздушный поток</vt:lpstr>
      <vt:lpstr>Диаграмма Microsoft Excel</vt:lpstr>
      <vt:lpstr>Ребенок и гаджеты - вред или польза?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 СОВЕТЫ </vt:lpstr>
      <vt:lpstr>Профилактика зависимости от гаджетов</vt:lpstr>
      <vt:lpstr> 1. Детям дошкольного возраста, очень хорошо, без морального насилия, могут помочь, волшебные терапевтические сказки, например “Антикапризин"    2. Выберете время и пройдитесь по кружкам и секциям.   3. Развивайте у ребенка системное мышление.   4. Научитесь слушать своего ребенка.   5. Используйте навыки эмпатического слушания.  </vt:lpstr>
      <vt:lpstr>Презентация PowerPoint</vt:lpstr>
      <vt:lpstr>Несколько развивающих и полезных сайтов для вас и ваших детей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Euroset</dc:creator>
  <cp:lastModifiedBy>Людмила Ю. Лучинина</cp:lastModifiedBy>
  <cp:revision>94</cp:revision>
  <dcterms:created xsi:type="dcterms:W3CDTF">2022-01-09T10:40:00Z</dcterms:created>
  <dcterms:modified xsi:type="dcterms:W3CDTF">2022-01-27T03:55:38Z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484212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ICV">
    <vt:lpwstr>07D97CF087ED4007BFCB2156DA497676</vt:lpwstr>
  </property>
  <property fmtid="{D5CDD505-2E9C-101B-9397-08002B2CF9AE}" pid="6" name="KSOProductBuildVer">
    <vt:lpwstr>1049-11.2.0.10443</vt:lpwstr>
  </property>
</Properties>
</file>